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04"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300" y="6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C536E344-04A7-4B9D-A20F-9A588F77D2A9}" type="datetimeFigureOut">
              <a:rPr lang="en-GB" smtClean="0"/>
              <a:pPr/>
              <a:t>08/09/2011</a:t>
            </a:fld>
            <a:endParaRPr lang="en-GB"/>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GB"/>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A204409A-3379-485D-8A0D-26845062FC86}"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536E344-04A7-4B9D-A20F-9A588F77D2A9}" type="datetimeFigureOut">
              <a:rPr lang="en-GB" smtClean="0"/>
              <a:pPr/>
              <a:t>08/09/2011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204409A-3379-485D-8A0D-26845062FC86}"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536E344-04A7-4B9D-A20F-9A588F77D2A9}" type="datetimeFigureOut">
              <a:rPr lang="en-GB" smtClean="0"/>
              <a:pPr/>
              <a:t>08/09/2011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204409A-3379-485D-8A0D-26845062FC86}"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C536E344-04A7-4B9D-A20F-9A588F77D2A9}" type="datetimeFigureOut">
              <a:rPr lang="en-GB" smtClean="0"/>
              <a:pPr/>
              <a:t>08/09/2011</a:t>
            </a:fld>
            <a:endParaRPr lang="en-GB"/>
          </a:p>
        </p:txBody>
      </p:sp>
      <p:sp>
        <p:nvSpPr>
          <p:cNvPr id="5" name="Footer Placeholder 4"/>
          <p:cNvSpPr>
            <a:spLocks noGrp="1"/>
          </p:cNvSpPr>
          <p:nvPr>
            <p:ph type="ftr" sz="quarter" idx="11"/>
          </p:nvPr>
        </p:nvSpPr>
        <p:spPr>
          <a:xfrm>
            <a:off x="457200" y="6480969"/>
            <a:ext cx="4260056" cy="300831"/>
          </a:xfrm>
        </p:spPr>
        <p:txBody>
          <a:bodyPr/>
          <a:lstStyle/>
          <a:p>
            <a:endParaRPr lang="en-GB"/>
          </a:p>
        </p:txBody>
      </p:sp>
      <p:sp>
        <p:nvSpPr>
          <p:cNvPr id="6" name="Slide Number Placeholder 5"/>
          <p:cNvSpPr>
            <a:spLocks noGrp="1"/>
          </p:cNvSpPr>
          <p:nvPr>
            <p:ph type="sldNum" sz="quarter" idx="12"/>
          </p:nvPr>
        </p:nvSpPr>
        <p:spPr/>
        <p:txBody>
          <a:bodyPr/>
          <a:lstStyle/>
          <a:p>
            <a:fld id="{A204409A-3379-485D-8A0D-26845062FC86}"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C536E344-04A7-4B9D-A20F-9A588F77D2A9}" type="datetimeFigureOut">
              <a:rPr lang="en-GB" smtClean="0"/>
              <a:pPr/>
              <a:t>08/09/2011</a:t>
            </a:fld>
            <a:endParaRPr lang="en-GB"/>
          </a:p>
        </p:txBody>
      </p:sp>
      <p:sp>
        <p:nvSpPr>
          <p:cNvPr id="5" name="Footer Placeholder 4"/>
          <p:cNvSpPr>
            <a:spLocks noGrp="1"/>
          </p:cNvSpPr>
          <p:nvPr>
            <p:ph type="ftr" sz="quarter" idx="11"/>
          </p:nvPr>
        </p:nvSpPr>
        <p:spPr>
          <a:xfrm>
            <a:off x="2619376" y="6480969"/>
            <a:ext cx="4260056" cy="300831"/>
          </a:xfrm>
        </p:spPr>
        <p:txBody>
          <a:bodyPr/>
          <a:lstStyle/>
          <a:p>
            <a:endParaRPr lang="en-GB"/>
          </a:p>
        </p:txBody>
      </p:sp>
      <p:sp>
        <p:nvSpPr>
          <p:cNvPr id="6" name="Slide Number Placeholder 5"/>
          <p:cNvSpPr>
            <a:spLocks noGrp="1"/>
          </p:cNvSpPr>
          <p:nvPr>
            <p:ph type="sldNum" sz="quarter" idx="12"/>
          </p:nvPr>
        </p:nvSpPr>
        <p:spPr>
          <a:xfrm>
            <a:off x="8451056" y="809624"/>
            <a:ext cx="502920" cy="300831"/>
          </a:xfrm>
        </p:spPr>
        <p:txBody>
          <a:bodyPr/>
          <a:lstStyle/>
          <a:p>
            <a:fld id="{A204409A-3379-485D-8A0D-26845062FC86}" type="slidenum">
              <a:rPr lang="en-GB" smtClean="0"/>
              <a:pPr/>
              <a:t>‹#›</a:t>
            </a:fld>
            <a:endParaRPr lang="en-GB"/>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C536E344-04A7-4B9D-A20F-9A588F77D2A9}" type="datetimeFigureOut">
              <a:rPr lang="en-GB" smtClean="0"/>
              <a:pPr/>
              <a:t>08/09/2011</a:t>
            </a:fld>
            <a:endParaRPr lang="en-GB"/>
          </a:p>
        </p:txBody>
      </p:sp>
      <p:sp>
        <p:nvSpPr>
          <p:cNvPr id="6" name="Footer Placeholder 5"/>
          <p:cNvSpPr>
            <a:spLocks noGrp="1"/>
          </p:cNvSpPr>
          <p:nvPr>
            <p:ph type="ftr" sz="quarter" idx="11"/>
          </p:nvPr>
        </p:nvSpPr>
        <p:spPr>
          <a:xfrm>
            <a:off x="457200" y="6480969"/>
            <a:ext cx="4260056" cy="301752"/>
          </a:xfrm>
        </p:spPr>
        <p:txBody>
          <a:bodyPr/>
          <a:lstStyle/>
          <a:p>
            <a:endParaRPr lang="en-GB"/>
          </a:p>
        </p:txBody>
      </p:sp>
      <p:sp>
        <p:nvSpPr>
          <p:cNvPr id="7" name="Slide Number Placeholder 6"/>
          <p:cNvSpPr>
            <a:spLocks noGrp="1"/>
          </p:cNvSpPr>
          <p:nvPr>
            <p:ph type="sldNum" sz="quarter" idx="12"/>
          </p:nvPr>
        </p:nvSpPr>
        <p:spPr>
          <a:xfrm>
            <a:off x="7589520" y="6480969"/>
            <a:ext cx="502920" cy="301752"/>
          </a:xfrm>
        </p:spPr>
        <p:txBody>
          <a:bodyPr/>
          <a:lstStyle/>
          <a:p>
            <a:fld id="{A204409A-3379-485D-8A0D-26845062FC86}"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C536E344-04A7-4B9D-A20F-9A588F77D2A9}" type="datetimeFigureOut">
              <a:rPr lang="en-GB" smtClean="0"/>
              <a:pPr/>
              <a:t>08/09/2011</a:t>
            </a:fld>
            <a:endParaRPr lang="en-GB"/>
          </a:p>
        </p:txBody>
      </p:sp>
      <p:sp>
        <p:nvSpPr>
          <p:cNvPr id="8" name="Footer Placeholder 7"/>
          <p:cNvSpPr>
            <a:spLocks noGrp="1"/>
          </p:cNvSpPr>
          <p:nvPr>
            <p:ph type="ftr" sz="quarter" idx="11"/>
          </p:nvPr>
        </p:nvSpPr>
        <p:spPr>
          <a:xfrm>
            <a:off x="457200" y="6480969"/>
            <a:ext cx="4261104" cy="301752"/>
          </a:xfrm>
        </p:spPr>
        <p:txBody>
          <a:bodyPr/>
          <a:lstStyle/>
          <a:p>
            <a:endParaRPr lang="en-GB"/>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A204409A-3379-485D-8A0D-26845062FC86}"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536E344-04A7-4B9D-A20F-9A588F77D2A9}" type="datetimeFigureOut">
              <a:rPr lang="en-GB" smtClean="0"/>
              <a:pPr/>
              <a:t>08/09/2011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204409A-3379-485D-8A0D-26845062FC86}"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C536E344-04A7-4B9D-A20F-9A588F77D2A9}" type="datetimeFigureOut">
              <a:rPr lang="en-GB" smtClean="0"/>
              <a:pPr/>
              <a:t>08/09/2011</a:t>
            </a:fld>
            <a:endParaRPr lang="en-GB"/>
          </a:p>
        </p:txBody>
      </p:sp>
      <p:sp>
        <p:nvSpPr>
          <p:cNvPr id="3" name="Footer Placeholder 2"/>
          <p:cNvSpPr>
            <a:spLocks noGrp="1"/>
          </p:cNvSpPr>
          <p:nvPr>
            <p:ph type="ftr" sz="quarter" idx="11"/>
          </p:nvPr>
        </p:nvSpPr>
        <p:spPr>
          <a:xfrm>
            <a:off x="457200" y="6481890"/>
            <a:ext cx="4260056" cy="300831"/>
          </a:xfrm>
        </p:spPr>
        <p:txBody>
          <a:bodyPr/>
          <a:lstStyle/>
          <a:p>
            <a:endParaRPr lang="en-GB"/>
          </a:p>
        </p:txBody>
      </p:sp>
      <p:sp>
        <p:nvSpPr>
          <p:cNvPr id="4" name="Slide Number Placeholder 3"/>
          <p:cNvSpPr>
            <a:spLocks noGrp="1"/>
          </p:cNvSpPr>
          <p:nvPr>
            <p:ph type="sldNum" sz="quarter" idx="12"/>
          </p:nvPr>
        </p:nvSpPr>
        <p:spPr>
          <a:xfrm>
            <a:off x="7589520" y="6480969"/>
            <a:ext cx="502920" cy="301752"/>
          </a:xfrm>
        </p:spPr>
        <p:txBody>
          <a:bodyPr/>
          <a:lstStyle/>
          <a:p>
            <a:fld id="{A204409A-3379-485D-8A0D-26845062FC86}"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C536E344-04A7-4B9D-A20F-9A588F77D2A9}" type="datetimeFigureOut">
              <a:rPr lang="en-GB" smtClean="0"/>
              <a:pPr/>
              <a:t>08/09/2011</a:t>
            </a:fld>
            <a:endParaRPr lang="en-GB"/>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GB"/>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A204409A-3379-485D-8A0D-26845062FC86}"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C536E344-04A7-4B9D-A20F-9A588F77D2A9}" type="datetimeFigureOut">
              <a:rPr lang="en-GB" smtClean="0"/>
              <a:pPr/>
              <a:t>08/09/2011</a:t>
            </a:fld>
            <a:endParaRPr lang="en-GB"/>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GB"/>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A204409A-3379-485D-8A0D-26845062FC86}"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C536E344-04A7-4B9D-A20F-9A588F77D2A9}" type="datetimeFigureOut">
              <a:rPr lang="en-GB" smtClean="0"/>
              <a:pPr/>
              <a:t>08/09/2011</a:t>
            </a:fld>
            <a:endParaRPr lang="en-GB"/>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GB"/>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A204409A-3379-485D-8A0D-26845062FC86}" type="slidenum">
              <a:rPr lang="en-GB" smtClean="0"/>
              <a:pPr/>
              <a:t>‹#›</a:t>
            </a:fld>
            <a:endParaRPr lang="en-GB"/>
          </a:p>
        </p:txBody>
      </p:sp>
    </p:spTree>
  </p:cSld>
  <p:clrMap bg1="dk1" tx1="lt1" bg2="dk2" tx2="lt2" accent1="accent1" accent2="accent2" accent3="accent3" accent4="accent4" accent5="accent5" accent6="accent6" hlink="hlink" folHlink="folHlink"/>
  <p:sldLayoutIdLst>
    <p:sldLayoutId id="2147484105" r:id="rId1"/>
    <p:sldLayoutId id="2147484106" r:id="rId2"/>
    <p:sldLayoutId id="2147484107" r:id="rId3"/>
    <p:sldLayoutId id="2147484108" r:id="rId4"/>
    <p:sldLayoutId id="2147484109" r:id="rId5"/>
    <p:sldLayoutId id="2147484110" r:id="rId6"/>
    <p:sldLayoutId id="2147484111" r:id="rId7"/>
    <p:sldLayoutId id="2147484112" r:id="rId8"/>
    <p:sldLayoutId id="2147484113" r:id="rId9"/>
    <p:sldLayoutId id="2147484114" r:id="rId10"/>
    <p:sldLayoutId id="2147484115"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kartoo.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maptub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eraui.blogspot.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dirty="0" err="1" smtClean="0"/>
              <a:t>eRaUI</a:t>
            </a:r>
            <a:r>
              <a:rPr lang="en-GB" dirty="0" smtClean="0"/>
              <a:t> – e-Research adaptive User Interface.</a:t>
            </a:r>
            <a:endParaRPr lang="en-GB" dirty="0"/>
          </a:p>
        </p:txBody>
      </p:sp>
      <p:sp>
        <p:nvSpPr>
          <p:cNvPr id="3" name="Subtitle 2"/>
          <p:cNvSpPr>
            <a:spLocks noGrp="1"/>
          </p:cNvSpPr>
          <p:nvPr>
            <p:ph type="subTitle" idx="1"/>
          </p:nvPr>
        </p:nvSpPr>
        <p:spPr/>
        <p:txBody>
          <a:bodyPr>
            <a:normAutofit fontScale="92500" lnSpcReduction="10000"/>
          </a:bodyPr>
          <a:lstStyle/>
          <a:p>
            <a:r>
              <a:rPr lang="en-GB" b="1" dirty="0" smtClean="0"/>
              <a:t>Prof </a:t>
            </a:r>
            <a:r>
              <a:rPr lang="en-GB" b="1" dirty="0" err="1" smtClean="0"/>
              <a:t>Farhi</a:t>
            </a:r>
            <a:r>
              <a:rPr lang="en-GB" b="1" dirty="0" smtClean="0"/>
              <a:t> </a:t>
            </a:r>
            <a:r>
              <a:rPr lang="en-GB" b="1" dirty="0" err="1" smtClean="0"/>
              <a:t>Marir</a:t>
            </a:r>
            <a:r>
              <a:rPr lang="en-GB" b="1" dirty="0" smtClean="0"/>
              <a:t> (MSc PhD FBCS CITP) </a:t>
            </a:r>
          </a:p>
          <a:p>
            <a:r>
              <a:rPr lang="en-GB" b="1" dirty="0" smtClean="0"/>
              <a:t>Dr </a:t>
            </a:r>
            <a:r>
              <a:rPr lang="en-GB" b="1" dirty="0" err="1" smtClean="0"/>
              <a:t>Sahithi</a:t>
            </a:r>
            <a:r>
              <a:rPr lang="en-GB" b="1" dirty="0" smtClean="0"/>
              <a:t> Siva (PhD </a:t>
            </a:r>
            <a:r>
              <a:rPr lang="en-GB" b="1" dirty="0" err="1" smtClean="0">
                <a:solidFill>
                  <a:schemeClr val="tx1"/>
                </a:solidFill>
              </a:rPr>
              <a:t>MTech</a:t>
            </a:r>
            <a:r>
              <a:rPr lang="en-GB" b="1" dirty="0" smtClean="0">
                <a:solidFill>
                  <a:schemeClr val="tx1"/>
                </a:solidFill>
              </a:rPr>
              <a:t> </a:t>
            </a:r>
            <a:r>
              <a:rPr lang="en-GB" b="1" dirty="0" smtClean="0"/>
              <a:t>BEng FHEA)</a:t>
            </a:r>
          </a:p>
          <a:p>
            <a:r>
              <a:rPr lang="en-GB" b="1" dirty="0" smtClean="0"/>
              <a:t>Dr </a:t>
            </a:r>
            <a:r>
              <a:rPr lang="en-GB" b="1" dirty="0" err="1" smtClean="0"/>
              <a:t>Yanguo</a:t>
            </a:r>
            <a:r>
              <a:rPr lang="en-GB" b="1" dirty="0" smtClean="0"/>
              <a:t> Jing (PhD)</a:t>
            </a:r>
          </a:p>
          <a:p>
            <a:r>
              <a:rPr lang="en-GB" b="1" dirty="0" smtClean="0"/>
              <a:t>E </a:t>
            </a:r>
            <a:r>
              <a:rPr lang="en-GB" b="1" dirty="0" smtClean="0"/>
              <a:t>Ramsay (MSc)</a:t>
            </a:r>
            <a:endParaRPr lang="en-GB" b="1" dirty="0"/>
          </a:p>
        </p:txBody>
      </p:sp>
    </p:spTree>
    <p:extLst>
      <p:ext uri="{BB962C8B-B14F-4D97-AF65-F5344CB8AC3E}">
        <p14:creationId xmlns:p14="http://schemas.microsoft.com/office/powerpoint/2010/main" val="10990079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eRaUI Aims and Objectives</a:t>
            </a:r>
            <a:endParaRPr lang="en-GB" b="1" dirty="0"/>
          </a:p>
        </p:txBody>
      </p:sp>
      <p:sp>
        <p:nvSpPr>
          <p:cNvPr id="3" name="Content Placeholder 2"/>
          <p:cNvSpPr>
            <a:spLocks noGrp="1"/>
          </p:cNvSpPr>
          <p:nvPr>
            <p:ph idx="1"/>
          </p:nvPr>
        </p:nvSpPr>
        <p:spPr/>
        <p:txBody>
          <a:bodyPr>
            <a:normAutofit fontScale="92500"/>
          </a:bodyPr>
          <a:lstStyle/>
          <a:p>
            <a:r>
              <a:rPr lang="en-GB" b="1" dirty="0" smtClean="0"/>
              <a:t>1. Identify </a:t>
            </a:r>
            <a:r>
              <a:rPr lang="en-GB" b="1" dirty="0"/>
              <a:t>different types of users and carry out user modelling. </a:t>
            </a:r>
            <a:r>
              <a:rPr lang="en-GB" b="1" dirty="0" smtClean="0"/>
              <a:t>Two approaches:</a:t>
            </a:r>
          </a:p>
          <a:p>
            <a:pPr lvl="1"/>
            <a:r>
              <a:rPr lang="en-GB" dirty="0" smtClean="0"/>
              <a:t>An </a:t>
            </a:r>
            <a:r>
              <a:rPr lang="en-GB" dirty="0"/>
              <a:t>explicit approach where each user can choose a default user model at the very starting point and depending on his/her behaviour the user model will evolve </a:t>
            </a:r>
            <a:r>
              <a:rPr lang="en-GB" dirty="0" smtClean="0"/>
              <a:t>accordingly.</a:t>
            </a:r>
          </a:p>
          <a:p>
            <a:pPr lvl="1"/>
            <a:r>
              <a:rPr lang="en-GB" dirty="0" smtClean="0"/>
              <a:t>A </a:t>
            </a:r>
            <a:r>
              <a:rPr lang="en-GB" dirty="0"/>
              <a:t>machine learning approach in which the user model is built iteratively based on the user behaviour and the pattern of his/her </a:t>
            </a:r>
            <a:r>
              <a:rPr lang="en-GB" dirty="0" smtClean="0"/>
              <a:t>preferences and/or searches</a:t>
            </a:r>
            <a:r>
              <a:rPr lang="en-GB" dirty="0"/>
              <a:t>. </a:t>
            </a:r>
          </a:p>
          <a:p>
            <a:pPr lvl="1"/>
            <a:endParaRPr lang="en-GB" b="1" dirty="0" smtClean="0"/>
          </a:p>
          <a:p>
            <a:endParaRPr lang="en-GB" b="1" dirty="0" smtClean="0"/>
          </a:p>
        </p:txBody>
      </p:sp>
    </p:spTree>
    <p:extLst>
      <p:ext uri="{BB962C8B-B14F-4D97-AF65-F5344CB8AC3E}">
        <p14:creationId xmlns:p14="http://schemas.microsoft.com/office/powerpoint/2010/main" val="10130883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4290"/>
            <a:ext cx="8229600" cy="6240518"/>
          </a:xfrm>
        </p:spPr>
        <p:txBody>
          <a:bodyPr>
            <a:normAutofit lnSpcReduction="10000"/>
          </a:bodyPr>
          <a:lstStyle/>
          <a:p>
            <a:r>
              <a:rPr lang="en-GB" b="1" dirty="0" smtClean="0"/>
              <a:t>2. Implement </a:t>
            </a:r>
            <a:r>
              <a:rPr lang="en-GB" b="1" dirty="0"/>
              <a:t>advanced filtering algorithm(s) for extracting appropriate digital content to match user needs</a:t>
            </a:r>
            <a:r>
              <a:rPr lang="en-GB" b="1" dirty="0" smtClean="0"/>
              <a:t>.</a:t>
            </a:r>
          </a:p>
          <a:p>
            <a:pPr>
              <a:buNone/>
            </a:pPr>
            <a:r>
              <a:rPr lang="en-GB" b="1" dirty="0" smtClean="0"/>
              <a:t> </a:t>
            </a:r>
          </a:p>
          <a:p>
            <a:pPr lvl="1"/>
            <a:r>
              <a:rPr lang="en-GB" dirty="0" smtClean="0"/>
              <a:t>Content </a:t>
            </a:r>
            <a:r>
              <a:rPr lang="en-GB" dirty="0"/>
              <a:t>methods will suggest topics similar to ones the user has requested in the </a:t>
            </a:r>
            <a:r>
              <a:rPr lang="en-GB" dirty="0" smtClean="0"/>
              <a:t>past.</a:t>
            </a:r>
          </a:p>
          <a:p>
            <a:pPr lvl="1"/>
            <a:r>
              <a:rPr lang="en-GB" dirty="0" smtClean="0"/>
              <a:t>Collaborative </a:t>
            </a:r>
            <a:r>
              <a:rPr lang="en-GB" dirty="0"/>
              <a:t>methods will suggest items outside the user's normal area that the user may find interesting. </a:t>
            </a:r>
            <a:endParaRPr lang="en-GB" dirty="0" smtClean="0"/>
          </a:p>
          <a:p>
            <a:pPr lvl="2"/>
            <a:r>
              <a:rPr lang="en-GB" dirty="0" smtClean="0"/>
              <a:t>These </a:t>
            </a:r>
            <a:r>
              <a:rPr lang="en-GB" dirty="0"/>
              <a:t>methods will </a:t>
            </a:r>
            <a:r>
              <a:rPr lang="en-GB" dirty="0" smtClean="0"/>
              <a:t>be supported </a:t>
            </a:r>
            <a:r>
              <a:rPr lang="en-GB" dirty="0"/>
              <a:t>by the user models produced in Objective 1 in recommending </a:t>
            </a:r>
            <a:r>
              <a:rPr lang="en-GB" dirty="0" smtClean="0"/>
              <a:t>choices rating </a:t>
            </a:r>
            <a:r>
              <a:rPr lang="en-GB" dirty="0"/>
              <a:t>them on some scale, </a:t>
            </a:r>
            <a:endParaRPr lang="en-GB" dirty="0" smtClean="0"/>
          </a:p>
          <a:p>
            <a:pPr lvl="2"/>
            <a:r>
              <a:rPr lang="en-GB" dirty="0" smtClean="0"/>
              <a:t>or </a:t>
            </a:r>
            <a:r>
              <a:rPr lang="en-GB" dirty="0"/>
              <a:t>giving some similar form of evaluation to help the user in their selections.</a:t>
            </a:r>
            <a:r>
              <a:rPr lang="en-GB" b="1" dirty="0"/>
              <a:t> </a:t>
            </a:r>
            <a:endParaRPr lang="en-GB" dirty="0"/>
          </a:p>
        </p:txBody>
      </p:sp>
    </p:spTree>
    <p:extLst>
      <p:ext uri="{BB962C8B-B14F-4D97-AF65-F5344CB8AC3E}">
        <p14:creationId xmlns:p14="http://schemas.microsoft.com/office/powerpoint/2010/main" val="14748661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6050144"/>
          </a:xfrm>
        </p:spPr>
        <p:txBody>
          <a:bodyPr/>
          <a:lstStyle/>
          <a:p>
            <a:r>
              <a:rPr lang="en-GB" b="1" dirty="0" smtClean="0"/>
              <a:t>3. Analyse </a:t>
            </a:r>
            <a:r>
              <a:rPr lang="en-GB" b="1" dirty="0"/>
              <a:t>and design adaptive UI with workflow system capabilities to support different groups’ activities and learning. </a:t>
            </a:r>
            <a:endParaRPr lang="en-GB" b="1" dirty="0" smtClean="0"/>
          </a:p>
          <a:p>
            <a:pPr>
              <a:buNone/>
            </a:pPr>
            <a:endParaRPr lang="en-GB" b="1" dirty="0" smtClean="0"/>
          </a:p>
          <a:p>
            <a:pPr lvl="1"/>
            <a:r>
              <a:rPr lang="en-GB" dirty="0"/>
              <a:t>Once the behaviour and the needs of user are identified from Objective 1 &amp; 2, </a:t>
            </a:r>
            <a:endParaRPr lang="en-GB" dirty="0" smtClean="0"/>
          </a:p>
          <a:p>
            <a:pPr lvl="2"/>
            <a:r>
              <a:rPr lang="en-GB" dirty="0" smtClean="0"/>
              <a:t>a </a:t>
            </a:r>
            <a:r>
              <a:rPr lang="en-GB" dirty="0"/>
              <a:t>workflow process will be implemented to generate actions and plans to guide the users in their learning process through an adaptive minimal interface or </a:t>
            </a:r>
            <a:endParaRPr lang="en-GB" dirty="0" smtClean="0"/>
          </a:p>
          <a:p>
            <a:pPr lvl="2"/>
            <a:r>
              <a:rPr lang="en-GB" dirty="0" smtClean="0"/>
              <a:t>“</a:t>
            </a:r>
            <a:r>
              <a:rPr lang="en-GB" dirty="0"/>
              <a:t>onion” model of user interfaces in which each layer exposes </a:t>
            </a:r>
            <a:r>
              <a:rPr lang="en-GB" dirty="0" smtClean="0"/>
              <a:t>a different level of complexity </a:t>
            </a:r>
            <a:r>
              <a:rPr lang="en-GB" dirty="0"/>
              <a:t>providing a graduated learning curve to novice researchers.</a:t>
            </a:r>
          </a:p>
          <a:p>
            <a:pPr lvl="1"/>
            <a:endParaRPr lang="en-GB" dirty="0"/>
          </a:p>
        </p:txBody>
      </p:sp>
    </p:spTree>
    <p:extLst>
      <p:ext uri="{BB962C8B-B14F-4D97-AF65-F5344CB8AC3E}">
        <p14:creationId xmlns:p14="http://schemas.microsoft.com/office/powerpoint/2010/main" val="13047612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978136"/>
          </a:xfrm>
        </p:spPr>
        <p:txBody>
          <a:bodyPr/>
          <a:lstStyle/>
          <a:p>
            <a:r>
              <a:rPr lang="en-GB" b="1" dirty="0" smtClean="0"/>
              <a:t>4. Use </a:t>
            </a:r>
            <a:r>
              <a:rPr lang="en-GB" b="1" dirty="0"/>
              <a:t>visualisation techniques for better navigation, information display and action planning</a:t>
            </a:r>
            <a:r>
              <a:rPr lang="en-GB" dirty="0"/>
              <a:t>. </a:t>
            </a:r>
            <a:endParaRPr lang="en-GB" dirty="0" smtClean="0"/>
          </a:p>
          <a:p>
            <a:pPr>
              <a:buNone/>
            </a:pPr>
            <a:endParaRPr lang="en-GB" dirty="0" smtClean="0"/>
          </a:p>
          <a:p>
            <a:pPr lvl="1"/>
            <a:r>
              <a:rPr lang="en-GB" dirty="0"/>
              <a:t>Visualisation techniques will be incorporated to help users develop and widen their search. Search results will be displayed in window panes or an interlinked network similar to the approach used in </a:t>
            </a:r>
            <a:r>
              <a:rPr lang="en-GB" dirty="0" err="1"/>
              <a:t>KartOO</a:t>
            </a:r>
            <a:r>
              <a:rPr lang="en-GB" dirty="0"/>
              <a:t> (</a:t>
            </a:r>
            <a:r>
              <a:rPr lang="en-GB" u="sng" dirty="0">
                <a:hlinkClick r:id="rId2"/>
              </a:rPr>
              <a:t>http://www.kartoo.com/</a:t>
            </a:r>
            <a:r>
              <a:rPr lang="en-GB" dirty="0"/>
              <a:t>).</a:t>
            </a:r>
          </a:p>
          <a:p>
            <a:pPr lvl="1"/>
            <a:endParaRPr lang="en-GB" dirty="0"/>
          </a:p>
        </p:txBody>
      </p:sp>
    </p:spTree>
    <p:extLst>
      <p:ext uri="{BB962C8B-B14F-4D97-AF65-F5344CB8AC3E}">
        <p14:creationId xmlns:p14="http://schemas.microsoft.com/office/powerpoint/2010/main" val="28458702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214290"/>
            <a:ext cx="8501122" cy="6286544"/>
          </a:xfrm>
        </p:spPr>
        <p:txBody>
          <a:bodyPr>
            <a:normAutofit fontScale="85000" lnSpcReduction="20000"/>
          </a:bodyPr>
          <a:lstStyle/>
          <a:p>
            <a:endParaRPr lang="en-GB" b="1" dirty="0" smtClean="0"/>
          </a:p>
          <a:p>
            <a:r>
              <a:rPr lang="en-GB" sz="3100" b="1" dirty="0" smtClean="0"/>
              <a:t>5. Evaluation and Testing</a:t>
            </a:r>
          </a:p>
          <a:p>
            <a:pPr>
              <a:buNone/>
            </a:pPr>
            <a:endParaRPr lang="en-GB" b="1" dirty="0" smtClean="0"/>
          </a:p>
          <a:p>
            <a:pPr lvl="1"/>
            <a:r>
              <a:rPr lang="en-GB" dirty="0" smtClean="0"/>
              <a:t>Provide </a:t>
            </a:r>
            <a:r>
              <a:rPr lang="en-GB" dirty="0"/>
              <a:t>some mechanisms to measure the engagement of the users with the new eRaUI interface against the existing interface of </a:t>
            </a:r>
            <a:r>
              <a:rPr lang="en-GB" dirty="0" smtClean="0"/>
              <a:t> </a:t>
            </a:r>
            <a:r>
              <a:rPr lang="en-GB" dirty="0" err="1" smtClean="0"/>
              <a:t>NaCTeM</a:t>
            </a:r>
            <a:r>
              <a:rPr lang="en-GB" dirty="0" smtClean="0"/>
              <a:t> and other tools.</a:t>
            </a:r>
          </a:p>
          <a:p>
            <a:pPr lvl="1"/>
            <a:r>
              <a:rPr lang="en-GB" dirty="0" smtClean="0"/>
              <a:t>Evaluate </a:t>
            </a:r>
            <a:r>
              <a:rPr lang="en-GB" dirty="0"/>
              <a:t>eRaUI interface by our local researchers (PhD, research associates  and research academics) </a:t>
            </a:r>
          </a:p>
          <a:p>
            <a:pPr lvl="1"/>
            <a:r>
              <a:rPr lang="en-GB" dirty="0"/>
              <a:t>eRaUI interface will be progressively evaluated by a steering committee composed of </a:t>
            </a:r>
            <a:endParaRPr lang="en-GB" dirty="0" smtClean="0"/>
          </a:p>
          <a:p>
            <a:pPr lvl="2"/>
            <a:r>
              <a:rPr lang="en-GB" dirty="0" smtClean="0"/>
              <a:t>Three </a:t>
            </a:r>
            <a:r>
              <a:rPr lang="en-GB" dirty="0"/>
              <a:t>internal members of staff: Prof Dominic Palmer-Brown who is specialised in machine learning and neural networks, </a:t>
            </a:r>
            <a:r>
              <a:rPr lang="en-GB" dirty="0" smtClean="0"/>
              <a:t>Mr </a:t>
            </a:r>
            <a:r>
              <a:rPr lang="en-GB" dirty="0"/>
              <a:t>Alan Stuart project manager for the development of the university research management tools, and </a:t>
            </a:r>
            <a:r>
              <a:rPr lang="en-GB" dirty="0" smtClean="0"/>
              <a:t>Mr </a:t>
            </a:r>
            <a:r>
              <a:rPr lang="en-GB" dirty="0"/>
              <a:t>George Knapp who supports researchers in using online library research tools and services. </a:t>
            </a:r>
            <a:endParaRPr lang="en-GB" dirty="0" smtClean="0"/>
          </a:p>
          <a:p>
            <a:pPr lvl="2"/>
            <a:r>
              <a:rPr lang="en-GB" dirty="0" smtClean="0"/>
              <a:t>Two </a:t>
            </a:r>
            <a:r>
              <a:rPr lang="en-GB" dirty="0"/>
              <a:t>e-research tools managers: Professor Sophia </a:t>
            </a:r>
            <a:r>
              <a:rPr lang="en-GB" dirty="0" err="1"/>
              <a:t>Ananiadou</a:t>
            </a:r>
            <a:r>
              <a:rPr lang="en-GB" dirty="0"/>
              <a:t> director of </a:t>
            </a:r>
            <a:r>
              <a:rPr lang="en-GB" i="1" dirty="0" err="1"/>
              <a:t>NaCTeM</a:t>
            </a:r>
            <a:r>
              <a:rPr lang="en-GB" dirty="0"/>
              <a:t> e-research tool and Mr Richard Milton who developed and maintains </a:t>
            </a:r>
            <a:r>
              <a:rPr lang="en-GB" i="1" dirty="0" err="1"/>
              <a:t>MapTube</a:t>
            </a:r>
            <a:r>
              <a:rPr lang="en-GB" dirty="0"/>
              <a:t> (</a:t>
            </a:r>
            <a:r>
              <a:rPr lang="en-GB" u="sng" dirty="0">
                <a:hlinkClick r:id="rId2"/>
              </a:rPr>
              <a:t>http://www.maptube.org/</a:t>
            </a:r>
            <a:r>
              <a:rPr lang="en-GB" dirty="0"/>
              <a:t>) e-research tool.</a:t>
            </a:r>
          </a:p>
          <a:p>
            <a:pPr lvl="1"/>
            <a:endParaRPr lang="en-GB" b="1" dirty="0" smtClean="0"/>
          </a:p>
          <a:p>
            <a:endParaRPr lang="en-GB" b="1" dirty="0"/>
          </a:p>
        </p:txBody>
      </p:sp>
    </p:spTree>
    <p:extLst>
      <p:ext uri="{BB962C8B-B14F-4D97-AF65-F5344CB8AC3E}">
        <p14:creationId xmlns:p14="http://schemas.microsoft.com/office/powerpoint/2010/main" val="30392285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eRaUI</a:t>
            </a:r>
            <a:r>
              <a:rPr lang="en-GB" dirty="0" smtClean="0"/>
              <a:t> – Current Progress</a:t>
            </a:r>
            <a:endParaRPr lang="en-GB" dirty="0"/>
          </a:p>
        </p:txBody>
      </p:sp>
      <p:sp>
        <p:nvSpPr>
          <p:cNvPr id="3" name="Content Placeholder 2"/>
          <p:cNvSpPr>
            <a:spLocks noGrp="1"/>
          </p:cNvSpPr>
          <p:nvPr>
            <p:ph idx="1"/>
          </p:nvPr>
        </p:nvSpPr>
        <p:spPr/>
        <p:txBody>
          <a:bodyPr/>
          <a:lstStyle/>
          <a:p>
            <a:r>
              <a:rPr lang="en-GB" dirty="0" err="1" smtClean="0"/>
              <a:t>eRaUI</a:t>
            </a:r>
            <a:r>
              <a:rPr lang="en-GB" dirty="0" smtClean="0"/>
              <a:t> Blog – logging all the activities and ideas of the </a:t>
            </a:r>
            <a:r>
              <a:rPr lang="en-GB" dirty="0" err="1" smtClean="0"/>
              <a:t>eRaUI</a:t>
            </a:r>
            <a:r>
              <a:rPr lang="en-GB" dirty="0" smtClean="0"/>
              <a:t> team:</a:t>
            </a:r>
          </a:p>
          <a:p>
            <a:pPr marL="64008" indent="0">
              <a:buNone/>
            </a:pPr>
            <a:r>
              <a:rPr lang="en-GB" dirty="0" smtClean="0"/>
              <a:t>	</a:t>
            </a:r>
            <a:r>
              <a:rPr lang="en-GB" dirty="0">
                <a:hlinkClick r:id="rId2"/>
              </a:rPr>
              <a:t>http://eraui.blogspot.com</a:t>
            </a:r>
            <a:r>
              <a:rPr lang="en-GB" dirty="0" smtClean="0">
                <a:hlinkClick r:id="rId2"/>
              </a:rPr>
              <a:t>/</a:t>
            </a:r>
            <a:endParaRPr lang="en-GB" dirty="0" smtClean="0"/>
          </a:p>
          <a:p>
            <a:r>
              <a:rPr lang="en-GB" dirty="0" smtClean="0"/>
              <a:t>Work Plan published on the blog</a:t>
            </a:r>
          </a:p>
          <a:p>
            <a:r>
              <a:rPr lang="en-GB" dirty="0" smtClean="0"/>
              <a:t>eRaUI Storyboard and Implementation Plan published on the blog</a:t>
            </a:r>
          </a:p>
          <a:p>
            <a:r>
              <a:rPr lang="en-GB" dirty="0" smtClean="0"/>
              <a:t>Meetings published on the blog</a:t>
            </a:r>
          </a:p>
          <a:p>
            <a:r>
              <a:rPr lang="en-GB" dirty="0" err="1" smtClean="0"/>
              <a:t>eRaUI</a:t>
            </a:r>
            <a:r>
              <a:rPr lang="en-GB" dirty="0" smtClean="0"/>
              <a:t> Prototype – Under Development</a:t>
            </a:r>
          </a:p>
          <a:p>
            <a:pPr marL="64008" indent="0">
              <a:buNone/>
            </a:pPr>
            <a:endParaRPr lang="en-GB" dirty="0"/>
          </a:p>
        </p:txBody>
      </p:sp>
    </p:spTree>
    <p:extLst>
      <p:ext uri="{BB962C8B-B14F-4D97-AF65-F5344CB8AC3E}">
        <p14:creationId xmlns:p14="http://schemas.microsoft.com/office/powerpoint/2010/main" val="239199779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108</TotalTime>
  <Words>495</Words>
  <Application>Microsoft Office PowerPoint</Application>
  <PresentationFormat>On-screen Show (4:3)</PresentationFormat>
  <Paragraphs>38</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Verve</vt:lpstr>
      <vt:lpstr>eRaUI – e-Research adaptive User Interface.</vt:lpstr>
      <vt:lpstr>eRaUI Aims and Objectives</vt:lpstr>
      <vt:lpstr>PowerPoint Presentation</vt:lpstr>
      <vt:lpstr>PowerPoint Presentation</vt:lpstr>
      <vt:lpstr>PowerPoint Presentation</vt:lpstr>
      <vt:lpstr>PowerPoint Presentation</vt:lpstr>
      <vt:lpstr>eRaUI – Current Progress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eRaUI adaptive user interface.</dc:title>
  <dc:creator>Eamonn</dc:creator>
  <cp:lastModifiedBy>Eamonn</cp:lastModifiedBy>
  <cp:revision>19</cp:revision>
  <dcterms:created xsi:type="dcterms:W3CDTF">2011-08-30T11:36:31Z</dcterms:created>
  <dcterms:modified xsi:type="dcterms:W3CDTF">2011-09-08T10:49:53Z</dcterms:modified>
</cp:coreProperties>
</file>